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34"/>
  </p:notesMasterIdLst>
  <p:sldIdLst>
    <p:sldId id="256" r:id="rId2"/>
    <p:sldId id="257" r:id="rId3"/>
    <p:sldId id="272" r:id="rId4"/>
    <p:sldId id="275" r:id="rId5"/>
    <p:sldId id="277" r:id="rId6"/>
    <p:sldId id="298" r:id="rId7"/>
    <p:sldId id="273" r:id="rId8"/>
    <p:sldId id="301" r:id="rId9"/>
    <p:sldId id="300" r:id="rId10"/>
    <p:sldId id="274" r:id="rId11"/>
    <p:sldId id="276" r:id="rId12"/>
    <p:sldId id="278" r:id="rId13"/>
    <p:sldId id="280" r:id="rId14"/>
    <p:sldId id="279" r:id="rId15"/>
    <p:sldId id="281" r:id="rId16"/>
    <p:sldId id="282" r:id="rId17"/>
    <p:sldId id="283" r:id="rId18"/>
    <p:sldId id="302" r:id="rId19"/>
    <p:sldId id="284" r:id="rId20"/>
    <p:sldId id="285" r:id="rId21"/>
    <p:sldId id="296" r:id="rId22"/>
    <p:sldId id="286" r:id="rId23"/>
    <p:sldId id="287" r:id="rId24"/>
    <p:sldId id="288" r:id="rId25"/>
    <p:sldId id="290" r:id="rId26"/>
    <p:sldId id="291" r:id="rId27"/>
    <p:sldId id="289" r:id="rId28"/>
    <p:sldId id="292" r:id="rId29"/>
    <p:sldId id="303" r:id="rId30"/>
    <p:sldId id="293" r:id="rId31"/>
    <p:sldId id="294" r:id="rId32"/>
    <p:sldId id="295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68" autoAdjust="0"/>
    <p:restoredTop sz="82579" autoAdjust="0"/>
  </p:normalViewPr>
  <p:slideViewPr>
    <p:cSldViewPr snapToGrid="0">
      <p:cViewPr varScale="1">
        <p:scale>
          <a:sx n="80" d="100"/>
          <a:sy n="80" d="100"/>
        </p:scale>
        <p:origin x="132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Classeur2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Risques</a:t>
            </a:r>
            <a:r>
              <a:rPr lang="en-US" dirty="0"/>
              <a:t> LOT 4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Feuil1!$B$1</c:f>
              <c:strCache>
                <c:ptCount val="1"/>
                <c:pt idx="0">
                  <c:v>Risques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C06-4A09-A7AA-178AB36BD75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C06-4A09-A7AA-178AB36BD750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6B5DA3F1-A3A2-4BA7-B5FF-24B9D3E968EF}" type="VALUE">
                      <a:rPr lang="en-US"/>
                      <a:pPr/>
                      <a:t>[VALEUR]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DC06-4A09-A7AA-178AB36BD750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1202A149-128D-477C-820C-9D3641A6E7F6}" type="VALUE">
                      <a:rPr lang="en-US"/>
                      <a:pPr/>
                      <a:t>[VALEUR]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DC06-4A09-A7AA-178AB36BD75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Feuil1!$A$2:$A$3</c:f>
              <c:strCache>
                <c:ptCount val="2"/>
                <c:pt idx="0">
                  <c:v>Validé</c:v>
                </c:pt>
                <c:pt idx="1">
                  <c:v>Non Validé</c:v>
                </c:pt>
              </c:strCache>
            </c:strRef>
          </c:cat>
          <c:val>
            <c:numRef>
              <c:f>Feuil1!$B$2:$B$3</c:f>
              <c:numCache>
                <c:formatCode>0%</c:formatCode>
                <c:ptCount val="2"/>
                <c:pt idx="0">
                  <c:v>0.88</c:v>
                </c:pt>
                <c:pt idx="1">
                  <c:v>0.12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C06-4A09-A7AA-178AB36BD750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Budget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Utilisé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Feuil1!$A$2:$A$3</c:f>
              <c:strCache>
                <c:ptCount val="2"/>
                <c:pt idx="0">
                  <c:v>Budget prévisionnel</c:v>
                </c:pt>
                <c:pt idx="1">
                  <c:v>Budget réel</c:v>
                </c:pt>
              </c:strCache>
            </c:strRef>
          </c:cat>
          <c:val>
            <c:numRef>
              <c:f>Feuil1!$B$2:$B$3</c:f>
              <c:numCache>
                <c:formatCode>General</c:formatCode>
                <c:ptCount val="2"/>
                <c:pt idx="0">
                  <c:v>110000</c:v>
                </c:pt>
                <c:pt idx="1">
                  <c:v>107363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C1-41D8-9784-D47DBABBA9EB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Restant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5C1-41D8-9784-D47DBABBA9E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Feuil1!$A$2:$A$3</c:f>
              <c:strCache>
                <c:ptCount val="2"/>
                <c:pt idx="0">
                  <c:v>Budget prévisionnel</c:v>
                </c:pt>
                <c:pt idx="1">
                  <c:v>Budget réel</c:v>
                </c:pt>
              </c:strCache>
            </c:strRef>
          </c:cat>
          <c:val>
            <c:numRef>
              <c:f>Feuil1!$C$2:$C$3</c:f>
              <c:numCache>
                <c:formatCode>General</c:formatCode>
                <c:ptCount val="2"/>
                <c:pt idx="0">
                  <c:v>0</c:v>
                </c:pt>
                <c:pt idx="1">
                  <c:v>2637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5C1-41D8-9784-D47DBABBA9EB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513893632"/>
        <c:axId val="513894944"/>
      </c:barChart>
      <c:catAx>
        <c:axId val="513893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13894944"/>
        <c:crosses val="autoZero"/>
        <c:auto val="1"/>
        <c:lblAlgn val="ctr"/>
        <c:lblOffset val="100"/>
        <c:noMultiLvlLbl val="0"/>
      </c:catAx>
      <c:valAx>
        <c:axId val="513894944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13893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dirty="0"/>
              <a:t>Risques LOT 3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9E1-4327-BF72-F3D3F71FCD2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9E1-4327-BF72-F3D3F71FCD2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Feuil1!$A$2:$A$3</c:f>
              <c:strCache>
                <c:ptCount val="2"/>
                <c:pt idx="0">
                  <c:v>Validé</c:v>
                </c:pt>
                <c:pt idx="1">
                  <c:v>à valider</c:v>
                </c:pt>
              </c:strCache>
            </c:strRef>
          </c:cat>
          <c:val>
            <c:numRef>
              <c:f>Feuil1!$B$2:$B$3</c:f>
              <c:numCache>
                <c:formatCode>General</c:formatCode>
                <c:ptCount val="2"/>
                <c:pt idx="0">
                  <c:v>11</c:v>
                </c:pt>
                <c:pt idx="1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9E1-4327-BF72-F3D3F71FCD24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992A3-AC5D-4E20-9098-8DC8227FE330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98319-E21C-4226-9771-24912F5B4C1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115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6024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 Introduction a notre présence ici (Oral de clôture de projet)</a:t>
            </a:r>
          </a:p>
          <a:p>
            <a:pPr marL="171450" indent="-171450">
              <a:buFontTx/>
              <a:buChar char="-"/>
            </a:pPr>
            <a:r>
              <a:rPr lang="fr-FR" dirty="0"/>
              <a:t>Présentation </a:t>
            </a:r>
            <a:r>
              <a:rPr lang="fr-FR" dirty="0" err="1"/>
              <a:t>Madera</a:t>
            </a:r>
            <a:r>
              <a:rPr lang="fr-FR" dirty="0"/>
              <a:t> entreprise de </a:t>
            </a:r>
            <a:r>
              <a:rPr lang="fr-FR" dirty="0" err="1"/>
              <a:t>batiment</a:t>
            </a:r>
            <a:r>
              <a:rPr lang="fr-FR" dirty="0"/>
              <a:t> en bois </a:t>
            </a:r>
            <a:r>
              <a:rPr lang="fr-FR" dirty="0" err="1"/>
              <a:t>etc</a:t>
            </a: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Equipe projet recruté pour un projet </a:t>
            </a:r>
            <a:r>
              <a:rPr lang="fr-FR" dirty="0" err="1"/>
              <a:t>precis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6392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09575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887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83447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12726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16422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2503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11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429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600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839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883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63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414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514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77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23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828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35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962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940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698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375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36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238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872C34-8B5A-4150-AD65-9C5D11F4F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4960" y="771492"/>
            <a:ext cx="7656056" cy="3810134"/>
          </a:xfrm>
        </p:spPr>
        <p:txBody>
          <a:bodyPr>
            <a:noAutofit/>
          </a:bodyPr>
          <a:lstStyle/>
          <a:p>
            <a:r>
              <a:rPr lang="fr-FR" b="1" dirty="0"/>
              <a:t>Projet Madera</a:t>
            </a:r>
            <a:br>
              <a:rPr lang="fr-FR" b="1" dirty="0"/>
            </a:br>
            <a:br>
              <a:rPr lang="fr-FR" b="1" dirty="0"/>
            </a:br>
            <a:r>
              <a:rPr lang="fr-FR" sz="4400" b="1" dirty="0"/>
              <a:t>4</a:t>
            </a:r>
            <a:r>
              <a:rPr lang="fr-FR" sz="4400" b="1" baseline="30000" dirty="0"/>
              <a:t>ème</a:t>
            </a:r>
            <a:r>
              <a:rPr lang="fr-FR" sz="8000" b="1" dirty="0"/>
              <a:t> </a:t>
            </a:r>
            <a:r>
              <a:rPr lang="fr-FR" sz="3600" b="1" dirty="0"/>
              <a:t>Livrables</a:t>
            </a:r>
            <a:br>
              <a:rPr lang="fr-FR" sz="3600" b="1" dirty="0"/>
            </a:br>
            <a:r>
              <a:rPr lang="fr-FR" sz="3600" b="1" dirty="0"/>
              <a:t>RIL 2018-2020</a:t>
            </a:r>
            <a:br>
              <a:rPr lang="fr-FR" dirty="0"/>
            </a:br>
            <a:endParaRPr lang="fr-FR" sz="24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DB4A9-C63C-4212-8462-3F6F01D56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31119" y="34959"/>
            <a:ext cx="1941387" cy="198579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R. CHRETIEN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A. BROCHARD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U. HASSED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fr-FR" sz="2000" b="1" dirty="0">
                <a:solidFill>
                  <a:schemeClr val="tx1"/>
                </a:solidFill>
              </a:rPr>
              <a:t>V. HALLAY</a:t>
            </a:r>
            <a:endParaRPr lang="fr-FR" sz="2000" dirty="0">
              <a:solidFill>
                <a:schemeClr val="tx1"/>
              </a:solidFill>
            </a:endParaRPr>
          </a:p>
          <a:p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1030" name="Picture 6" descr="RÃ©sultat de recherche d'images pour &quot;cesi alternance&quot;">
            <a:extLst>
              <a:ext uri="{FF2B5EF4-FFF2-40B4-BE49-F238E27FC236}">
                <a16:creationId xmlns:a16="http://schemas.microsoft.com/office/drawing/2014/main" id="{460568A8-524A-4E80-886C-787F6EE4B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282" y="4837251"/>
            <a:ext cx="4833166" cy="165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32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E1324-ACA0-264A-A162-D9617696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2" y="0"/>
            <a:ext cx="10018713" cy="1752599"/>
          </a:xfrm>
        </p:spPr>
        <p:txBody>
          <a:bodyPr/>
          <a:lstStyle/>
          <a:p>
            <a:r>
              <a:rPr lang="fr-FR" dirty="0"/>
              <a:t>Planning prévisionnel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533CE21-2D56-490B-A2BC-5DF158B6E3DD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72" b="28189"/>
          <a:stretch/>
        </p:blipFill>
        <p:spPr bwMode="auto">
          <a:xfrm>
            <a:off x="1203158" y="3188368"/>
            <a:ext cx="10126261" cy="113498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994875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7320C6-F6FC-41F5-B3CF-659F5FF5C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SWOT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CB35D64-C742-451E-863E-C90209CFD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1829" y="2438399"/>
            <a:ext cx="9503675" cy="317984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355299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821361-FEA0-40EA-BCEF-9334E9473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381000"/>
            <a:ext cx="10018713" cy="1752599"/>
          </a:xfrm>
        </p:spPr>
        <p:txBody>
          <a:bodyPr/>
          <a:lstStyle/>
          <a:p>
            <a:r>
              <a:rPr lang="fr-FR" dirty="0"/>
              <a:t>Sécurité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8A1F5A1-375F-4ADD-BF73-7F79B2B4A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489199"/>
            <a:ext cx="10018713" cy="1879601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Contrainte matériel 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Utilisation responsable du matériel et de l’application 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Définir les cadres d’action de chacun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Sécuriser les données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Effectuer des contrôles</a:t>
            </a:r>
          </a:p>
        </p:txBody>
      </p:sp>
    </p:spTree>
    <p:extLst>
      <p:ext uri="{BB962C8B-B14F-4D97-AF65-F5344CB8AC3E}">
        <p14:creationId xmlns:p14="http://schemas.microsoft.com/office/powerpoint/2010/main" val="953456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Technique</a:t>
            </a:r>
          </a:p>
        </p:txBody>
      </p:sp>
    </p:spTree>
    <p:extLst>
      <p:ext uri="{BB962C8B-B14F-4D97-AF65-F5344CB8AC3E}">
        <p14:creationId xmlns:p14="http://schemas.microsoft.com/office/powerpoint/2010/main" val="155951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F60A29-4E64-4EAA-A409-B78ACC796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Langage</a:t>
            </a:r>
          </a:p>
        </p:txBody>
      </p:sp>
      <p:pic>
        <p:nvPicPr>
          <p:cNvPr id="5" name="Image 4" descr="Symfony logo and screenshots">
            <a:extLst>
              <a:ext uri="{FF2B5EF4-FFF2-40B4-BE49-F238E27FC236}">
                <a16:creationId xmlns:a16="http://schemas.microsoft.com/office/drawing/2014/main" id="{31177885-156F-413E-A6AC-FAA1C228FD0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9289" y="3173327"/>
            <a:ext cx="5005735" cy="1387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CF790B1-0CC4-4FA9-8CB4-AC7AE5AD6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507" y="2805862"/>
            <a:ext cx="1889089" cy="2122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83313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FF438A-F415-4ACE-B03B-4E3E1C1FB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Outils</a:t>
            </a:r>
          </a:p>
        </p:txBody>
      </p:sp>
      <p:pic>
        <p:nvPicPr>
          <p:cNvPr id="4" name="Image 3" descr="LaunchDarkly Visual Studio Code Extension">
            <a:extLst>
              <a:ext uri="{FF2B5EF4-FFF2-40B4-BE49-F238E27FC236}">
                <a16:creationId xmlns:a16="http://schemas.microsoft.com/office/drawing/2014/main" id="{BAE6EE56-B9E4-4CBD-A1F6-4C3AC4092AC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614" y="2262437"/>
            <a:ext cx="4643186" cy="233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 6" descr="PhpStorm Reviews: Pricing &amp; Software Features 2020 ...">
            <a:extLst>
              <a:ext uri="{FF2B5EF4-FFF2-40B4-BE49-F238E27FC236}">
                <a16:creationId xmlns:a16="http://schemas.microsoft.com/office/drawing/2014/main" id="{4B8669C9-CFEF-4437-96E9-F05A695532A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779" y="2438399"/>
            <a:ext cx="4520365" cy="2021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 7" descr="Wrike — Wikipédia">
            <a:extLst>
              <a:ext uri="{FF2B5EF4-FFF2-40B4-BE49-F238E27FC236}">
                <a16:creationId xmlns:a16="http://schemas.microsoft.com/office/drawing/2014/main" id="{5F382517-6787-4002-81BD-777367CC938F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9213" y="4836695"/>
            <a:ext cx="3765082" cy="15170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96368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4477FA-CD64-4473-9CCC-2312506BB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6343" y="0"/>
            <a:ext cx="10018713" cy="1752599"/>
          </a:xfrm>
        </p:spPr>
        <p:txBody>
          <a:bodyPr/>
          <a:lstStyle/>
          <a:p>
            <a:r>
              <a:rPr lang="fr-FR" dirty="0"/>
              <a:t>Architecture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3A227BD-77D9-4F97-A17A-A8ACF677F4E2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877" y="1311443"/>
            <a:ext cx="6745644" cy="5293896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092299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BF1C3-9DE8-4A87-AF53-D60821FD7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276726"/>
            <a:ext cx="10018713" cy="1251285"/>
          </a:xfrm>
        </p:spPr>
        <p:txBody>
          <a:bodyPr/>
          <a:lstStyle/>
          <a:p>
            <a:r>
              <a:rPr lang="fr-FR" dirty="0"/>
              <a:t>UML : Diagramme de cas d’utilisation</a:t>
            </a:r>
          </a:p>
        </p:txBody>
      </p:sp>
      <p:pic>
        <p:nvPicPr>
          <p:cNvPr id="5" name="Image 4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730F7F60-A073-4E9C-A5B0-56A371D1C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670" y="1528011"/>
            <a:ext cx="8980285" cy="50532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399232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BF1C3-9DE8-4A87-AF53-D60821FD7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276726"/>
            <a:ext cx="10018713" cy="1251285"/>
          </a:xfrm>
        </p:spPr>
        <p:txBody>
          <a:bodyPr>
            <a:normAutofit fontScale="90000"/>
          </a:bodyPr>
          <a:lstStyle/>
          <a:p>
            <a:r>
              <a:rPr lang="fr-FR" dirty="0"/>
              <a:t>UML : Diagramme de séquence « Création plan »</a:t>
            </a:r>
          </a:p>
        </p:txBody>
      </p:sp>
      <p:pic>
        <p:nvPicPr>
          <p:cNvPr id="4" name="Image 3" descr="Une image contenant capture d’écran, carte&#10;&#10;Description générée automatiquement">
            <a:extLst>
              <a:ext uri="{FF2B5EF4-FFF2-40B4-BE49-F238E27FC236}">
                <a16:creationId xmlns:a16="http://schemas.microsoft.com/office/drawing/2014/main" id="{AC50F316-A55F-4F54-88F9-CCD696DD75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1" y="1528011"/>
            <a:ext cx="6451918" cy="476680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67710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070180-E849-4CF5-A162-E86D88120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5069" y="0"/>
            <a:ext cx="10018713" cy="1752599"/>
          </a:xfrm>
        </p:spPr>
        <p:txBody>
          <a:bodyPr/>
          <a:lstStyle/>
          <a:p>
            <a:r>
              <a:rPr lang="fr-FR" dirty="0"/>
              <a:t>MCD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06804FD-5833-44AB-BBE9-E7C756F0D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133" y="1273475"/>
            <a:ext cx="9796276" cy="5289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132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7BBB12-0E32-496B-90A0-5042B3DECF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786597"/>
            <a:ext cx="10018713" cy="4004603"/>
          </a:xfrm>
        </p:spPr>
        <p:txBody>
          <a:bodyPr>
            <a:norm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1247682"/>
      </p:ext>
    </p:extLst>
  </p:cSld>
  <p:clrMapOvr>
    <a:masterClrMapping/>
  </p:clrMapOvr>
  <p:transition spd="slow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D82790-1415-4BBA-8DB6-5B16D6043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Déploiement</a:t>
            </a:r>
          </a:p>
        </p:txBody>
      </p:sp>
      <p:pic>
        <p:nvPicPr>
          <p:cNvPr id="2050" name="Picture 2" descr="Les 4 stratégies possibles de déploiement d'un logiciel ERP">
            <a:extLst>
              <a:ext uri="{FF2B5EF4-FFF2-40B4-BE49-F238E27FC236}">
                <a16:creationId xmlns:a16="http://schemas.microsoft.com/office/drawing/2014/main" id="{FF63C5D3-010F-462C-B80E-894398441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0823" y="2161911"/>
            <a:ext cx="7123830" cy="4244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96870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 err="1"/>
              <a:t>Demonstration</a:t>
            </a:r>
            <a:endParaRPr lang="fr-FR" sz="5400" b="1" dirty="0"/>
          </a:p>
        </p:txBody>
      </p:sp>
    </p:spTree>
    <p:extLst>
      <p:ext uri="{BB962C8B-B14F-4D97-AF65-F5344CB8AC3E}">
        <p14:creationId xmlns:p14="http://schemas.microsoft.com/office/powerpoint/2010/main" val="38249663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Maintenance</a:t>
            </a:r>
          </a:p>
        </p:txBody>
      </p:sp>
    </p:spTree>
    <p:extLst>
      <p:ext uri="{BB962C8B-B14F-4D97-AF65-F5344CB8AC3E}">
        <p14:creationId xmlns:p14="http://schemas.microsoft.com/office/powerpoint/2010/main" val="5988890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D82790-1415-4BBA-8DB6-5B16D6043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Support/Demande d'évolution</a:t>
            </a:r>
          </a:p>
        </p:txBody>
      </p:sp>
      <p:pic>
        <p:nvPicPr>
          <p:cNvPr id="3078" name="Picture 6" descr="EasyVista Service Manager Reviews 2020: Details, Pricing ...">
            <a:extLst>
              <a:ext uri="{FF2B5EF4-FFF2-40B4-BE49-F238E27FC236}">
                <a16:creationId xmlns:a16="http://schemas.microsoft.com/office/drawing/2014/main" id="{4D9D2019-CD03-4EF8-B96B-8FA8E56957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990" y="-115386"/>
            <a:ext cx="2236505" cy="1174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EasyVista Service Manager Reviews 2020: Details, Pricing ...">
            <a:extLst>
              <a:ext uri="{FF2B5EF4-FFF2-40B4-BE49-F238E27FC236}">
                <a16:creationId xmlns:a16="http://schemas.microsoft.com/office/drawing/2014/main" id="{2ECD0667-7891-41C7-BD7C-2355E7110B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933" y="1174165"/>
            <a:ext cx="8972132" cy="5665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8173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39027B-149E-42D7-8474-5344A4839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6912" y="685800"/>
            <a:ext cx="8258175" cy="1752599"/>
          </a:xfrm>
        </p:spPr>
        <p:txBody>
          <a:bodyPr/>
          <a:lstStyle/>
          <a:p>
            <a:r>
              <a:rPr lang="fr-FR" dirty="0"/>
              <a:t>Formation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9867AC-A518-4A3B-980B-0851F72888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6912" y="2494545"/>
            <a:ext cx="8258175" cy="1122681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Objectif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Support de formations 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Validation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2C266A0-3350-42F9-BAB8-6AE242267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912" y="4054389"/>
            <a:ext cx="8258175" cy="166284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898760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Clôture de projet</a:t>
            </a:r>
          </a:p>
        </p:txBody>
      </p:sp>
    </p:spTree>
    <p:extLst>
      <p:ext uri="{BB962C8B-B14F-4D97-AF65-F5344CB8AC3E}">
        <p14:creationId xmlns:p14="http://schemas.microsoft.com/office/powerpoint/2010/main" val="6106671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DADCE4-51D1-4185-916D-A3FF21A77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Planning réel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6E465399-58B5-4654-B516-791315A1F5A3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38399"/>
            <a:ext cx="12192000" cy="266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212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3942F7-D71A-49F2-8C04-7804B7F82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867" y="385011"/>
            <a:ext cx="10506409" cy="1752599"/>
          </a:xfrm>
        </p:spPr>
        <p:txBody>
          <a:bodyPr/>
          <a:lstStyle/>
          <a:p>
            <a:r>
              <a:rPr lang="fr-FR" dirty="0"/>
              <a:t>Budget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AA91655-6AAA-4055-8520-8BA2A99AD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867" y="2118274"/>
            <a:ext cx="5003133" cy="401052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8B5A3827-5878-4905-8A25-9F358E1E4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6143" y="2108605"/>
            <a:ext cx="5003133" cy="40298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383151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015CD5-9FED-4659-96EF-C5F5DA091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Indicateurs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8B4C681-5FF3-4E57-B678-1163312F7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6923" y="1204321"/>
            <a:ext cx="3893234" cy="5742774"/>
          </a:xfrm>
        </p:spPr>
        <p:txBody>
          <a:bodyPr/>
          <a:lstStyle/>
          <a:p>
            <a:pPr marL="0" indent="0">
              <a:buNone/>
            </a:pPr>
            <a:r>
              <a:rPr lang="fr-FR" b="1" dirty="0"/>
              <a:t>Indicateur de performance </a:t>
            </a:r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r>
              <a:rPr lang="fr-FR" b="1" dirty="0"/>
              <a:t>Indicateur de Satisfaction  </a:t>
            </a:r>
          </a:p>
        </p:txBody>
      </p:sp>
      <p:pic>
        <p:nvPicPr>
          <p:cNvPr id="1026" name="Picture 2" descr="FormRecycler (How to Merge Google Forms) - Toris Consulting, LLC">
            <a:extLst>
              <a:ext uri="{FF2B5EF4-FFF2-40B4-BE49-F238E27FC236}">
                <a16:creationId xmlns:a16="http://schemas.microsoft.com/office/drawing/2014/main" id="{257E1E3E-1EE6-4957-B8AA-C114E054FC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16" b="28194"/>
          <a:stretch/>
        </p:blipFill>
        <p:spPr bwMode="auto">
          <a:xfrm>
            <a:off x="6360703" y="5068130"/>
            <a:ext cx="4254374" cy="1171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3ADD0ED3-87B9-480C-AEB4-55E8A8425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9419" y="1204321"/>
            <a:ext cx="5235937" cy="353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1106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8CFFEEA9-D1D0-46C4-90E6-0E387AB24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8348" y="1578140"/>
            <a:ext cx="2952401" cy="621633"/>
          </a:xfrm>
        </p:spPr>
        <p:txBody>
          <a:bodyPr/>
          <a:lstStyle/>
          <a:p>
            <a:pPr marL="0" indent="0">
              <a:buNone/>
            </a:pPr>
            <a:r>
              <a:rPr lang="fr-FR" b="1" dirty="0"/>
              <a:t>Indicateur de Budget 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286970DA-5BEF-4BCD-AFF8-41B73163FCA0}"/>
              </a:ext>
            </a:extLst>
          </p:cNvPr>
          <p:cNvSpPr txBox="1">
            <a:spLocks/>
          </p:cNvSpPr>
          <p:nvPr/>
        </p:nvSpPr>
        <p:spPr>
          <a:xfrm>
            <a:off x="7277752" y="1650327"/>
            <a:ext cx="3591165" cy="4772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b="1" dirty="0"/>
              <a:t>Indicateur d’effet collatéral  </a:t>
            </a:r>
          </a:p>
        </p:txBody>
      </p:sp>
      <p:graphicFrame>
        <p:nvGraphicFramePr>
          <p:cNvPr id="7" name="Graphique 6">
            <a:extLst>
              <a:ext uri="{FF2B5EF4-FFF2-40B4-BE49-F238E27FC236}">
                <a16:creationId xmlns:a16="http://schemas.microsoft.com/office/drawing/2014/main" id="{63EEED58-7801-4C22-8855-D77021B69D31}"/>
              </a:ext>
            </a:extLst>
          </p:cNvPr>
          <p:cNvGraphicFramePr/>
          <p:nvPr/>
        </p:nvGraphicFramePr>
        <p:xfrm>
          <a:off x="3474549" y="2382521"/>
          <a:ext cx="2717546" cy="2781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Graphique 7">
            <a:extLst>
              <a:ext uri="{FF2B5EF4-FFF2-40B4-BE49-F238E27FC236}">
                <a16:creationId xmlns:a16="http://schemas.microsoft.com/office/drawing/2014/main" id="{6F2D8BA3-A468-4192-A766-A8FDD5625BA9}"/>
              </a:ext>
            </a:extLst>
          </p:cNvPr>
          <p:cNvGraphicFramePr/>
          <p:nvPr/>
        </p:nvGraphicFramePr>
        <p:xfrm>
          <a:off x="6849017" y="2199773"/>
          <a:ext cx="4448636" cy="45860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Graphique 8">
            <a:extLst>
              <a:ext uri="{FF2B5EF4-FFF2-40B4-BE49-F238E27FC236}">
                <a16:creationId xmlns:a16="http://schemas.microsoft.com/office/drawing/2014/main" id="{DEA9AC89-3507-43CE-803A-94D4118191F2}"/>
              </a:ext>
            </a:extLst>
          </p:cNvPr>
          <p:cNvGraphicFramePr/>
          <p:nvPr/>
        </p:nvGraphicFramePr>
        <p:xfrm>
          <a:off x="894347" y="2382521"/>
          <a:ext cx="2952401" cy="2781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Titre 1">
            <a:extLst>
              <a:ext uri="{FF2B5EF4-FFF2-40B4-BE49-F238E27FC236}">
                <a16:creationId xmlns:a16="http://schemas.microsoft.com/office/drawing/2014/main" id="{58108FBA-EFD7-4040-BFDE-829C44216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Indicateurs</a:t>
            </a:r>
          </a:p>
        </p:txBody>
      </p:sp>
    </p:spTree>
    <p:extLst>
      <p:ext uri="{BB962C8B-B14F-4D97-AF65-F5344CB8AC3E}">
        <p14:creationId xmlns:p14="http://schemas.microsoft.com/office/powerpoint/2010/main" val="837403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Projet</a:t>
            </a:r>
          </a:p>
        </p:txBody>
      </p:sp>
    </p:spTree>
    <p:extLst>
      <p:ext uri="{BB962C8B-B14F-4D97-AF65-F5344CB8AC3E}">
        <p14:creationId xmlns:p14="http://schemas.microsoft.com/office/powerpoint/2010/main" val="27561163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FAE84C-A7DC-404A-92F0-376655844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Risque exceptionnel</a:t>
            </a:r>
          </a:p>
        </p:txBody>
      </p:sp>
      <p:pic>
        <p:nvPicPr>
          <p:cNvPr id="12" name="Espace réservé du contenu 11" descr="Une image contenant dessin, mètre&#10;&#10;Description générée automatiquement">
            <a:extLst>
              <a:ext uri="{FF2B5EF4-FFF2-40B4-BE49-F238E27FC236}">
                <a16:creationId xmlns:a16="http://schemas.microsoft.com/office/drawing/2014/main" id="{0611C509-7F99-44A6-8FC9-5917B0270E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3595174" y="2664966"/>
            <a:ext cx="5001651" cy="2811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79234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E16FDE-1420-4490-BF39-FEA497428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2" y="2731169"/>
            <a:ext cx="4611688" cy="794084"/>
          </a:xfrm>
        </p:spPr>
        <p:txBody>
          <a:bodyPr>
            <a:normAutofit/>
          </a:bodyPr>
          <a:lstStyle/>
          <a:p>
            <a:r>
              <a:rPr lang="fr-FR" sz="4400" dirty="0"/>
              <a:t>REX MADERA</a:t>
            </a:r>
          </a:p>
        </p:txBody>
      </p:sp>
      <p:pic>
        <p:nvPicPr>
          <p:cNvPr id="5" name="Picture 2" descr="RÃ©sultat de recherche d'images pour &quot;equipe developpement contente&quot;">
            <a:extLst>
              <a:ext uri="{FF2B5EF4-FFF2-40B4-BE49-F238E27FC236}">
                <a16:creationId xmlns:a16="http://schemas.microsoft.com/office/drawing/2014/main" id="{8FA0F4F1-6919-4AEE-9465-B87B35B4C63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19404" y="949639"/>
            <a:ext cx="5151228" cy="5151228"/>
          </a:xfrm>
          <a:prstGeom prst="rect">
            <a:avLst/>
          </a:prstGeo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03017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Écoles &amp; Formations : découvrez nos 3 écoles ! - Campus CESI Toulouse">
            <a:extLst>
              <a:ext uri="{FF2B5EF4-FFF2-40B4-BE49-F238E27FC236}">
                <a16:creationId xmlns:a16="http://schemas.microsoft.com/office/drawing/2014/main" id="{BECF11FB-F61B-47D1-A73B-38376CCBA1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7281" y="2021971"/>
            <a:ext cx="5417438" cy="2814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78861B69-C30A-465A-9509-332D9E782265}"/>
              </a:ext>
            </a:extLst>
          </p:cNvPr>
          <p:cNvSpPr txBox="1">
            <a:spLocks/>
          </p:cNvSpPr>
          <p:nvPr/>
        </p:nvSpPr>
        <p:spPr>
          <a:xfrm>
            <a:off x="1086643" y="501317"/>
            <a:ext cx="10018713" cy="1219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/>
              <a:t>REX Etudiant</a:t>
            </a:r>
          </a:p>
        </p:txBody>
      </p:sp>
    </p:spTree>
    <p:extLst>
      <p:ext uri="{BB962C8B-B14F-4D97-AF65-F5344CB8AC3E}">
        <p14:creationId xmlns:p14="http://schemas.microsoft.com/office/powerpoint/2010/main" val="3088040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DB94A2-748B-43D5-A1EC-294A167A0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 et contexte</a:t>
            </a:r>
          </a:p>
        </p:txBody>
      </p:sp>
      <p:pic>
        <p:nvPicPr>
          <p:cNvPr id="2050" name="Picture 2" descr="Madera Construction">
            <a:extLst>
              <a:ext uri="{FF2B5EF4-FFF2-40B4-BE49-F238E27FC236}">
                <a16:creationId xmlns:a16="http://schemas.microsoft.com/office/drawing/2014/main" id="{9AE7A372-7DCD-48A1-B23A-A09BD29DE50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9400" y="2438399"/>
            <a:ext cx="7212698" cy="2133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7197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C616B3DC-C165-433D-9187-62DCC0E31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7E1BF84-9824-4B0E-98DF-F0F7181DD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A85FA340-7392-4303-9707-A12F45A46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758A9051-2BD9-4868-8B84-344752FA2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58264C49-3539-4CBD-8F11-1106C8B8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DE862133-5C7E-4B32-9786-0B33BC51A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90925F6C-DF03-4707-9176-6049F049B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6073935-E043-4801-AF06-06093A914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7DB94A2-748B-43D5-A1EC-294A167A0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1742" y="648930"/>
            <a:ext cx="3461281" cy="33473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3700"/>
              <a:t>Besoin/Objectif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AC26FF4-D6F9-4A94-A837-D051A101ED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86714" y="-4763"/>
            <a:ext cx="5014912" cy="6862763"/>
            <a:chOff x="2928938" y="-4763"/>
            <a:chExt cx="5014912" cy="6862763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EFFE501B-F9EC-4229-99D6-F39E38A71B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B064C6A0-3DE4-4F4A-B650-78A628163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2" name="Freeform 25">
              <a:extLst>
                <a:ext uri="{FF2B5EF4-FFF2-40B4-BE49-F238E27FC236}">
                  <a16:creationId xmlns:a16="http://schemas.microsoft.com/office/drawing/2014/main" id="{43CD3E83-3D0D-40EE-B1A2-9C989EBF2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3" name="Freeform 26">
              <a:extLst>
                <a:ext uri="{FF2B5EF4-FFF2-40B4-BE49-F238E27FC236}">
                  <a16:creationId xmlns:a16="http://schemas.microsoft.com/office/drawing/2014/main" id="{71553909-760D-4B98-96A4-F9F48339A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4" name="Freeform 27">
              <a:extLst>
                <a:ext uri="{FF2B5EF4-FFF2-40B4-BE49-F238E27FC236}">
                  <a16:creationId xmlns:a16="http://schemas.microsoft.com/office/drawing/2014/main" id="{1F006A6C-F843-49BC-AC84-89BD2AF58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5" name="Freeform 28">
              <a:extLst>
                <a:ext uri="{FF2B5EF4-FFF2-40B4-BE49-F238E27FC236}">
                  <a16:creationId xmlns:a16="http://schemas.microsoft.com/office/drawing/2014/main" id="{62AEE6F3-16F4-4944-8459-4D5EEA341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7" name="Rounded Rectangle 16">
            <a:extLst>
              <a:ext uri="{FF2B5EF4-FFF2-40B4-BE49-F238E27FC236}">
                <a16:creationId xmlns:a16="http://schemas.microsoft.com/office/drawing/2014/main" id="{8D6B9972-4A81-4223-9901-0E559A1D5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693" y="648931"/>
            <a:ext cx="6854433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DA7B2EE-A50B-458B-845D-3060DAB5E482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7800" y="1011765"/>
            <a:ext cx="6062277" cy="45467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00404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08F94D66-27EC-4CB8-8226-D7F41C161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1A53964C-7D93-4C48-A4A6-C4C2C393C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9C944EEC-539E-4389-8785-58E65D04E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7" name="Freeform 9">
              <a:extLst>
                <a:ext uri="{FF2B5EF4-FFF2-40B4-BE49-F238E27FC236}">
                  <a16:creationId xmlns:a16="http://schemas.microsoft.com/office/drawing/2014/main" id="{7836EB7E-895C-4D68-B92E-312B371CB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8" name="Freeform 10">
              <a:extLst>
                <a:ext uri="{FF2B5EF4-FFF2-40B4-BE49-F238E27FC236}">
                  <a16:creationId xmlns:a16="http://schemas.microsoft.com/office/drawing/2014/main" id="{0F29242B-8CE7-4636-B326-4BEE42EB6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9" name="Freeform 11">
              <a:extLst>
                <a:ext uri="{FF2B5EF4-FFF2-40B4-BE49-F238E27FC236}">
                  <a16:creationId xmlns:a16="http://schemas.microsoft.com/office/drawing/2014/main" id="{4D0B8E9A-7727-4AD9-974E-8815F0B20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0" name="Freeform 12">
              <a:extLst>
                <a:ext uri="{FF2B5EF4-FFF2-40B4-BE49-F238E27FC236}">
                  <a16:creationId xmlns:a16="http://schemas.microsoft.com/office/drawing/2014/main" id="{1CD6C65C-71BE-4549-926A-1C1135FD0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E58348C3-6249-4952-AA86-C63DB35EA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E6174AD-DBB0-43E6-98C2-738DB3A15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59100" y="-4763"/>
            <a:ext cx="5014912" cy="6862763"/>
            <a:chOff x="2928938" y="-4763"/>
            <a:chExt cx="5014912" cy="6862763"/>
          </a:xfrm>
        </p:grpSpPr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50A59800-3661-4778-9D8A-F816C85C41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6" name="Freeform 7">
              <a:extLst>
                <a:ext uri="{FF2B5EF4-FFF2-40B4-BE49-F238E27FC236}">
                  <a16:creationId xmlns:a16="http://schemas.microsoft.com/office/drawing/2014/main" id="{7A810977-C816-4698-B7E7-0E6BDED79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181E4B1B-2437-4A14-8927-817FC7AED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8" name="Freeform 10">
              <a:extLst>
                <a:ext uri="{FF2B5EF4-FFF2-40B4-BE49-F238E27FC236}">
                  <a16:creationId xmlns:a16="http://schemas.microsoft.com/office/drawing/2014/main" id="{3F98AD26-9FF7-44EA-B876-9C857F8ED9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9" name="Freeform 11">
              <a:extLst>
                <a:ext uri="{FF2B5EF4-FFF2-40B4-BE49-F238E27FC236}">
                  <a16:creationId xmlns:a16="http://schemas.microsoft.com/office/drawing/2014/main" id="{32EBB12A-A9CE-446F-9462-15DAC0D0F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40" name="Freeform 12">
              <a:extLst>
                <a:ext uri="{FF2B5EF4-FFF2-40B4-BE49-F238E27FC236}">
                  <a16:creationId xmlns:a16="http://schemas.microsoft.com/office/drawing/2014/main" id="{85925599-F99B-48E5-A384-76136C081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F6FCF8D6-CFAB-4977-8EEF-B9E52073F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8299" y="1380068"/>
            <a:ext cx="6054723" cy="2616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/>
              <a:t>Méthode Agile</a:t>
            </a:r>
          </a:p>
        </p:txBody>
      </p:sp>
      <p:pic>
        <p:nvPicPr>
          <p:cNvPr id="19" name="Picture 2" descr="Formation Méthode AGILE et SCRUM (certifiante) - Parcours complet ...">
            <a:extLst>
              <a:ext uri="{FF2B5EF4-FFF2-40B4-BE49-F238E27FC236}">
                <a16:creationId xmlns:a16="http://schemas.microsoft.com/office/drawing/2014/main" id="{C9B23514-B4A4-436A-B83D-89B49F1ECB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9" r="76"/>
          <a:stretch/>
        </p:blipFill>
        <p:spPr bwMode="auto">
          <a:xfrm>
            <a:off x="20" y="10"/>
            <a:ext cx="5448280" cy="6857990"/>
          </a:xfrm>
          <a:custGeom>
            <a:avLst/>
            <a:gdLst/>
            <a:ahLst/>
            <a:cxnLst/>
            <a:rect l="l" t="t" r="r" b="b"/>
            <a:pathLst>
              <a:path w="5448300" h="6858000">
                <a:moveTo>
                  <a:pt x="0" y="0"/>
                </a:moveTo>
                <a:lnTo>
                  <a:pt x="3513666" y="0"/>
                </a:lnTo>
                <a:lnTo>
                  <a:pt x="2861733" y="2548466"/>
                </a:lnTo>
                <a:lnTo>
                  <a:pt x="5448300" y="685376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4896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F062FD-23BF-A944-9FD3-8FF06344F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175190"/>
            <a:ext cx="10018713" cy="1752599"/>
          </a:xfrm>
        </p:spPr>
        <p:txBody>
          <a:bodyPr/>
          <a:lstStyle/>
          <a:p>
            <a:r>
              <a:rPr lang="fr-FR" dirty="0"/>
              <a:t>Scénario agile</a:t>
            </a:r>
          </a:p>
        </p:txBody>
      </p:sp>
      <p:pic>
        <p:nvPicPr>
          <p:cNvPr id="1026" name="Picture 2" descr="Wavenet">
            <a:extLst>
              <a:ext uri="{FF2B5EF4-FFF2-40B4-BE49-F238E27FC236}">
                <a16:creationId xmlns:a16="http://schemas.microsoft.com/office/drawing/2014/main" id="{A1B08586-6E0F-4B8B-BDCF-5A5D86D27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800" y="1765229"/>
            <a:ext cx="10018713" cy="382696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9098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A08348-FE10-4CC5-AB62-DB28F7E51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Pourquoi l'agilité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0305290-5DE2-4A54-92FE-7595749867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10018713" cy="513081"/>
          </a:xfrm>
        </p:spPr>
        <p:txBody>
          <a:bodyPr/>
          <a:lstStyle/>
          <a:p>
            <a:r>
              <a:rPr lang="fr-FR" dirty="0"/>
              <a:t>Accroître la visibilité des projets avec le client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4C0B5EE6-9F15-473E-A4EA-77EEEA4CE1F3}"/>
              </a:ext>
            </a:extLst>
          </p:cNvPr>
          <p:cNvSpPr txBox="1">
            <a:spLocks/>
          </p:cNvSpPr>
          <p:nvPr/>
        </p:nvSpPr>
        <p:spPr>
          <a:xfrm>
            <a:off x="1484310" y="3172459"/>
            <a:ext cx="10018713" cy="513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Faire face à la conduite du changement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BCBAFD2E-3BD9-4E39-874C-66B275D0F0DC}"/>
              </a:ext>
            </a:extLst>
          </p:cNvPr>
          <p:cNvSpPr txBox="1">
            <a:spLocks/>
          </p:cNvSpPr>
          <p:nvPr/>
        </p:nvSpPr>
        <p:spPr>
          <a:xfrm>
            <a:off x="1484310" y="3677919"/>
            <a:ext cx="10018713" cy="513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Livraisons de meilleure qualité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EFA4C839-E11C-48B6-9685-5AAC9827FCDF}"/>
              </a:ext>
            </a:extLst>
          </p:cNvPr>
          <p:cNvSpPr txBox="1">
            <a:spLocks/>
          </p:cNvSpPr>
          <p:nvPr/>
        </p:nvSpPr>
        <p:spPr>
          <a:xfrm>
            <a:off x="1484310" y="4191000"/>
            <a:ext cx="10018713" cy="513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Une cohésion d'équipe renforcée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5F968574-E080-40D6-AD56-976FC7ED50D5}"/>
              </a:ext>
            </a:extLst>
          </p:cNvPr>
          <p:cNvSpPr txBox="1">
            <a:spLocks/>
          </p:cNvSpPr>
          <p:nvPr/>
        </p:nvSpPr>
        <p:spPr>
          <a:xfrm>
            <a:off x="1484310" y="4688839"/>
            <a:ext cx="10018713" cy="513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Une gestion des délais différente</a:t>
            </a:r>
          </a:p>
        </p:txBody>
      </p:sp>
    </p:spTree>
    <p:extLst>
      <p:ext uri="{BB962C8B-B14F-4D97-AF65-F5344CB8AC3E}">
        <p14:creationId xmlns:p14="http://schemas.microsoft.com/office/powerpoint/2010/main" val="2776957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6" grpId="0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B91EB4-D77B-4231-ABE2-8A0188D17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Equipe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2676942-73B8-4CBD-99AB-95A2361D3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Product Owner </a:t>
            </a:r>
            <a:r>
              <a:rPr lang="fr-FR" dirty="0"/>
              <a:t>: Romain CHRETIEN</a:t>
            </a:r>
          </a:p>
          <a:p>
            <a:r>
              <a:rPr lang="fr-FR" b="1" dirty="0"/>
              <a:t>Scrum Master </a:t>
            </a:r>
            <a:r>
              <a:rPr lang="fr-FR" dirty="0"/>
              <a:t>: Ulrich HASSED</a:t>
            </a:r>
          </a:p>
          <a:p>
            <a:r>
              <a:rPr lang="fr-FR" b="1" dirty="0"/>
              <a:t>Team développement </a:t>
            </a:r>
            <a:r>
              <a:rPr lang="fr-FR" dirty="0"/>
              <a:t>: Valentin HALLAY, Allan BROCHARD</a:t>
            </a:r>
          </a:p>
        </p:txBody>
      </p:sp>
    </p:spTree>
    <p:extLst>
      <p:ext uri="{BB962C8B-B14F-4D97-AF65-F5344CB8AC3E}">
        <p14:creationId xmlns:p14="http://schemas.microsoft.com/office/powerpoint/2010/main" val="14356275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aral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214</Words>
  <Application>Microsoft Office PowerPoint</Application>
  <PresentationFormat>Grand écran</PresentationFormat>
  <Paragraphs>77</Paragraphs>
  <Slides>32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Corbel</vt:lpstr>
      <vt:lpstr>Parallaxe</vt:lpstr>
      <vt:lpstr>Projet Madera  4ème Livrables RIL 2018-2020 </vt:lpstr>
      <vt:lpstr>Sommaire </vt:lpstr>
      <vt:lpstr>Projet</vt:lpstr>
      <vt:lpstr>Introduction et contexte</vt:lpstr>
      <vt:lpstr>Besoin/Objectif</vt:lpstr>
      <vt:lpstr>Méthode Agile</vt:lpstr>
      <vt:lpstr>Scénario agile</vt:lpstr>
      <vt:lpstr>Pourquoi l'agilité ?</vt:lpstr>
      <vt:lpstr>Equipe projet</vt:lpstr>
      <vt:lpstr>Planning prévisionnel</vt:lpstr>
      <vt:lpstr>SWOT</vt:lpstr>
      <vt:lpstr>Sécurité</vt:lpstr>
      <vt:lpstr>Technique</vt:lpstr>
      <vt:lpstr>Langage</vt:lpstr>
      <vt:lpstr>Outils</vt:lpstr>
      <vt:lpstr>Architecture</vt:lpstr>
      <vt:lpstr>UML : Diagramme de cas d’utilisation</vt:lpstr>
      <vt:lpstr>UML : Diagramme de séquence « Création plan »</vt:lpstr>
      <vt:lpstr>MCD</vt:lpstr>
      <vt:lpstr>Déploiement</vt:lpstr>
      <vt:lpstr>Demonstration</vt:lpstr>
      <vt:lpstr>Maintenance</vt:lpstr>
      <vt:lpstr>Support/Demande d'évolution</vt:lpstr>
      <vt:lpstr>Formation</vt:lpstr>
      <vt:lpstr>Clôture de projet</vt:lpstr>
      <vt:lpstr>Planning réel</vt:lpstr>
      <vt:lpstr>Budget</vt:lpstr>
      <vt:lpstr>Indicateurs</vt:lpstr>
      <vt:lpstr>Indicateurs</vt:lpstr>
      <vt:lpstr>Risque exceptionnel</vt:lpstr>
      <vt:lpstr>REX MADERA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Madera  4ème Livrables RIL 2018-2020 </dc:title>
  <dc:creator>valentin hallay</dc:creator>
  <cp:lastModifiedBy>Ulrich HASSED</cp:lastModifiedBy>
  <cp:revision>11</cp:revision>
  <dcterms:created xsi:type="dcterms:W3CDTF">2020-05-11T13:34:34Z</dcterms:created>
  <dcterms:modified xsi:type="dcterms:W3CDTF">2020-05-12T08:46:32Z</dcterms:modified>
</cp:coreProperties>
</file>